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69" r:id="rId3"/>
    <p:sldId id="370" r:id="rId4"/>
    <p:sldId id="371" r:id="rId5"/>
    <p:sldId id="372" r:id="rId6"/>
    <p:sldId id="469" r:id="rId7"/>
    <p:sldId id="373" r:id="rId8"/>
    <p:sldId id="374" r:id="rId9"/>
    <p:sldId id="491" r:id="rId10"/>
    <p:sldId id="391" r:id="rId11"/>
    <p:sldId id="375" r:id="rId12"/>
    <p:sldId id="470" r:id="rId13"/>
    <p:sldId id="376" r:id="rId14"/>
    <p:sldId id="377" r:id="rId15"/>
    <p:sldId id="378" r:id="rId16"/>
    <p:sldId id="379" r:id="rId17"/>
    <p:sldId id="471" r:id="rId18"/>
    <p:sldId id="392" r:id="rId19"/>
    <p:sldId id="393" r:id="rId20"/>
    <p:sldId id="382" r:id="rId21"/>
    <p:sldId id="383" r:id="rId22"/>
    <p:sldId id="472" r:id="rId23"/>
    <p:sldId id="437" r:id="rId24"/>
    <p:sldId id="438" r:id="rId25"/>
    <p:sldId id="463" r:id="rId26"/>
    <p:sldId id="473" r:id="rId27"/>
    <p:sldId id="440" r:id="rId28"/>
    <p:sldId id="479" r:id="rId29"/>
    <p:sldId id="442" r:id="rId30"/>
    <p:sldId id="443" r:id="rId31"/>
    <p:sldId id="444" r:id="rId32"/>
    <p:sldId id="445" r:id="rId33"/>
    <p:sldId id="474" r:id="rId34"/>
    <p:sldId id="47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AA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EC899-9F02-491A-8D3A-9F1A2E35BED9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7F388-92B4-4CCE-98AB-E3403A750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447380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A62B8-ED7E-4D6E-9A93-014178291C11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15D4-91CA-4DB9-8C01-BAE492E5A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79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36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3B3EE-3CD6-4E0D-BD42-34D565D868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36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4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11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8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18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IN" dirty="0"/>
              <a:t>Jiaul Paik, IIT </a:t>
            </a:r>
            <a:r>
              <a:rPr lang="en-IN" dirty="0" err="1"/>
              <a:t>Kharagpur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6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8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37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97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23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52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82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7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581B5-CE63-4C0B-AF1D-F1A23F619540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63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915" y="1122363"/>
            <a:ext cx="9972085" cy="140840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Century Schoolbook" panose="02040604050505020304" pitchFamily="18" charset="0"/>
              </a:rPr>
              <a:t>Big Data Processing</a:t>
            </a:r>
            <a:endParaRPr lang="en-IN" sz="4800" dirty="0">
              <a:solidFill>
                <a:schemeClr val="accent4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1564" y="3500438"/>
            <a:ext cx="9144000" cy="1655762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Century Schoolbook" panose="02040604050505020304" pitchFamily="18" charset="0"/>
              </a:rPr>
              <a:t>Jiaul Paik</a:t>
            </a:r>
          </a:p>
          <a:p>
            <a:r>
              <a:rPr lang="en-IN" sz="3200" dirty="0">
                <a:latin typeface="Century Schoolbook" panose="02040604050505020304" pitchFamily="18" charset="0"/>
              </a:rPr>
              <a:t>Lecture 4</a:t>
            </a:r>
          </a:p>
        </p:txBody>
      </p:sp>
    </p:spTree>
    <p:extLst>
      <p:ext uri="{BB962C8B-B14F-4D97-AF65-F5344CB8AC3E}">
        <p14:creationId xmlns:p14="http://schemas.microsoft.com/office/powerpoint/2010/main" val="273389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46" y="210156"/>
            <a:ext cx="10515600" cy="203805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Key Idea for Big Data Processing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6000" b="1" dirty="0">
                <a:solidFill>
                  <a:srgbClr val="00B050"/>
                </a:solidFill>
              </a:rPr>
              <a:t>Divide and Conquer</a:t>
            </a:r>
            <a:endParaRPr lang="en-IN" sz="6000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7CE85-9F22-4848-A956-5474FCEA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584" y="2140635"/>
            <a:ext cx="5383123" cy="3293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A61D91-1BF1-4C09-B26A-D03F2C363C08}"/>
              </a:ext>
            </a:extLst>
          </p:cNvPr>
          <p:cNvSpPr txBox="1"/>
          <p:nvPr/>
        </p:nvSpPr>
        <p:spPr>
          <a:xfrm>
            <a:off x="7270377" y="6203576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Google Image search, clip art</a:t>
            </a:r>
          </a:p>
        </p:txBody>
      </p:sp>
    </p:spTree>
    <p:extLst>
      <p:ext uri="{BB962C8B-B14F-4D97-AF65-F5344CB8AC3E}">
        <p14:creationId xmlns:p14="http://schemas.microsoft.com/office/powerpoint/2010/main" val="27482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56400" y="185622"/>
            <a:ext cx="11942290" cy="79281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</a:rPr>
              <a:t>Divide and Conquer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81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71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</a:t>
            </a:r>
            <a:r>
              <a:rPr kumimoji="0" 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5028407" y="2439195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609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3810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24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</a:t>
            </a:r>
            <a:r>
              <a:rPr kumimoji="0" 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400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71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724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</a:t>
            </a:r>
            <a:r>
              <a:rPr kumimoji="0" 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400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5029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6704807" y="3656807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3277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581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5029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609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3810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3124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worker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4876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worker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6553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worker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672388" y="1752600"/>
            <a:ext cx="15039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620000" y="5176838"/>
            <a:ext cx="16257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7938294" y="2704307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7939089" y="4760914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5671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34B1B-2FBA-44BA-A415-448E1BCB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364" y="2235200"/>
            <a:ext cx="10345271" cy="1816847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</a:rPr>
              <a:t>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3065339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1" y="3200401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2286001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1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457646" y="6316232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(2009)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58009" y="5669901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Single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server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2011" y="5669902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Rack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servers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34304" y="5669902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Cluster of racks</a:t>
            </a:r>
          </a:p>
        </p:txBody>
      </p:sp>
    </p:spTree>
    <p:extLst>
      <p:ext uri="{BB962C8B-B14F-4D97-AF65-F5344CB8AC3E}">
        <p14:creationId xmlns:p14="http://schemas.microsoft.com/office/powerpoint/2010/main" val="34686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524001" y="6611939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17435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524001" y="6611939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19089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524000" y="6611939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Facebook</a:t>
            </a:r>
          </a:p>
        </p:txBody>
      </p:sp>
    </p:spTree>
    <p:extLst>
      <p:ext uri="{BB962C8B-B14F-4D97-AF65-F5344CB8AC3E}">
        <p14:creationId xmlns:p14="http://schemas.microsoft.com/office/powerpoint/2010/main" val="105724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34B1B-2FBA-44BA-A415-448E1BCB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364" y="2235200"/>
            <a:ext cx="10345271" cy="1816847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</a:rPr>
              <a:t>STORAGE HIERARCHY</a:t>
            </a:r>
          </a:p>
        </p:txBody>
      </p:sp>
    </p:spTree>
    <p:extLst>
      <p:ext uri="{BB962C8B-B14F-4D97-AF65-F5344CB8AC3E}">
        <p14:creationId xmlns:p14="http://schemas.microsoft.com/office/powerpoint/2010/main" val="27721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524000" y="6611939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19201"/>
            <a:ext cx="8154436" cy="50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524000" y="6466542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  <p:pic>
        <p:nvPicPr>
          <p:cNvPr id="4" name="Picture 3" descr="dc-hierarch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19200"/>
            <a:ext cx="7772400" cy="51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4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3925"/>
            <a:ext cx="11452412" cy="58689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Recap:</a:t>
            </a:r>
            <a:r>
              <a:rPr lang="en-US" b="1" dirty="0"/>
              <a:t> Old Tools for Big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897540"/>
          </a:xfrm>
        </p:spPr>
        <p:txBody>
          <a:bodyPr/>
          <a:lstStyle/>
          <a:p>
            <a:r>
              <a:rPr lang="en-US" dirty="0"/>
              <a:t>Programming models</a:t>
            </a:r>
          </a:p>
          <a:p>
            <a:pPr lvl="1"/>
            <a:r>
              <a:rPr lang="en-US" dirty="0"/>
              <a:t>Shared memory (</a:t>
            </a:r>
            <a:r>
              <a:rPr lang="en-US" dirty="0" err="1"/>
              <a:t>pthreads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Message passing (MPI)</a:t>
            </a:r>
          </a:p>
          <a:p>
            <a:r>
              <a:rPr lang="en-US" dirty="0"/>
              <a:t>Design Patterns</a:t>
            </a:r>
          </a:p>
          <a:p>
            <a:pPr lvl="1"/>
            <a:r>
              <a:rPr lang="en-US" dirty="0"/>
              <a:t>Master-slaves</a:t>
            </a:r>
          </a:p>
          <a:p>
            <a:pPr lvl="1"/>
            <a:r>
              <a:rPr lang="en-US" dirty="0"/>
              <a:t>Producer-consumer flows</a:t>
            </a:r>
          </a:p>
          <a:p>
            <a:pPr lvl="1"/>
            <a:r>
              <a:rPr lang="en-US" dirty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8658226" y="990600"/>
            <a:ext cx="1451913" cy="1630362"/>
            <a:chOff x="2667000" y="1524000"/>
            <a:chExt cx="1998672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1915823" cy="381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</a:t>
              </a:r>
              <a:r>
                <a:rPr kumimoji="0" lang="en-US" sz="12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</a:t>
              </a:r>
              <a:r>
                <a:rPr kumimoji="0" lang="en-US" sz="12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</a:t>
              </a:r>
              <a:r>
                <a:rPr kumimoji="0" lang="en-US" sz="12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</a:t>
              </a:r>
              <a:r>
                <a:rPr kumimoji="0" lang="en-US" sz="12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6324600" y="990600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</a:t>
              </a:r>
              <a:r>
                <a:rPr kumimoji="0" lang="en-US" sz="12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</a:t>
              </a:r>
              <a:r>
                <a:rPr kumimoji="0" lang="en-US" sz="12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</a:t>
              </a:r>
              <a:r>
                <a:rPr kumimoji="0" lang="en-US" sz="12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</a:t>
              </a:r>
              <a:r>
                <a:rPr kumimoji="0" lang="en-US" sz="12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</a:t>
              </a:r>
              <a:r>
                <a:rPr kumimoji="0" lang="en-US" sz="1200" b="0" i="0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3DED1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2795954" y="4840946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4724400" y="4688546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7772400" y="4917146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39006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work queue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578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559169" y="6427301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  <p:pic>
        <p:nvPicPr>
          <p:cNvPr id="3" name="Picture 2" descr="dc-hierarch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66801"/>
            <a:ext cx="8458200" cy="51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28" y="175331"/>
            <a:ext cx="10515600" cy="4374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Anatomy of a Datacenter</a:t>
            </a:r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84411" y="782945"/>
            <a:ext cx="9793942" cy="5776613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737482" y="6559558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</p:spTree>
    <p:extLst>
      <p:ext uri="{BB962C8B-B14F-4D97-AF65-F5344CB8AC3E}">
        <p14:creationId xmlns:p14="http://schemas.microsoft.com/office/powerpoint/2010/main" val="100601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34B1B-2FBA-44BA-A415-448E1BCB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364" y="2235200"/>
            <a:ext cx="10345271" cy="1816847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</a:rPr>
              <a:t>Why Cluster Computing for Big Data?</a:t>
            </a:r>
          </a:p>
        </p:txBody>
      </p:sp>
    </p:spTree>
    <p:extLst>
      <p:ext uri="{BB962C8B-B14F-4D97-AF65-F5344CB8AC3E}">
        <p14:creationId xmlns:p14="http://schemas.microsoft.com/office/powerpoint/2010/main" val="93894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066800"/>
            <a:ext cx="9875520" cy="51816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You have 100 Billion web pages in millions of files. Your goal is to compute the count of each word appearing the collection. 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1"/>
            <a:ext cx="9875520" cy="541215"/>
          </a:xfrm>
        </p:spPr>
        <p:txBody>
          <a:bodyPr/>
          <a:lstStyle/>
          <a:p>
            <a:r>
              <a:rPr lang="en-US" sz="3200" dirty="0"/>
              <a:t>A Simple Problem: Word counting</a:t>
            </a:r>
          </a:p>
        </p:txBody>
      </p:sp>
    </p:spTree>
    <p:extLst>
      <p:ext uri="{BB962C8B-B14F-4D97-AF65-F5344CB8AC3E}">
        <p14:creationId xmlns:p14="http://schemas.microsoft.com/office/powerpoint/2010/main" val="324766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306" y="136685"/>
            <a:ext cx="9875520" cy="54121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Standard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878545"/>
            <a:ext cx="10444480" cy="5244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Use multiple interconnected machine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9440" y="1524000"/>
            <a:ext cx="585216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rial"/>
              </a:rPr>
              <a:t>                                     BIG  DATA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169920" y="1524000"/>
            <a:ext cx="0" cy="609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00600" y="1524000"/>
            <a:ext cx="0" cy="609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25627" y="1524000"/>
            <a:ext cx="0" cy="609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16480" y="2133600"/>
            <a:ext cx="284480" cy="597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860801" y="2133601"/>
            <a:ext cx="284481" cy="608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27041" y="2133604"/>
            <a:ext cx="170268" cy="616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52644" y="2133604"/>
            <a:ext cx="203201" cy="616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316480" y="3548093"/>
            <a:ext cx="2357120" cy="478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60802" y="3558605"/>
            <a:ext cx="812801" cy="468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673601" y="3566489"/>
            <a:ext cx="1023708" cy="460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673604" y="3566489"/>
            <a:ext cx="2682241" cy="460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63040" y="5364976"/>
            <a:ext cx="787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63BE"/>
                </a:solidFill>
                <a:latin typeface="Arial"/>
              </a:rPr>
              <a:t>Distributed Data processing in Cluster of Computers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0217" y="1692204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/>
              </a:rPr>
              <a:t> 1. Split data into small chunks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48601" y="2280789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/>
              </a:rPr>
              <a:t>2. Send different chunks to </a:t>
            </a:r>
          </a:p>
          <a:p>
            <a:r>
              <a:rPr lang="en-US" sz="1400" b="1" dirty="0">
                <a:latin typeface="Arial"/>
              </a:rPr>
              <a:t>different machines and process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24801" y="3657601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/>
              </a:rPr>
              <a:t>3. Collect the results from </a:t>
            </a:r>
          </a:p>
          <a:p>
            <a:r>
              <a:rPr lang="en-US" sz="1400" b="1" dirty="0">
                <a:latin typeface="Arial"/>
              </a:rPr>
              <a:t>different machines</a:t>
            </a:r>
          </a:p>
        </p:txBody>
      </p:sp>
      <p:pic>
        <p:nvPicPr>
          <p:cNvPr id="1026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41" y="2731402"/>
            <a:ext cx="921175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13" y="2748007"/>
            <a:ext cx="921175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454" y="2780451"/>
            <a:ext cx="921175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26" y="2746206"/>
            <a:ext cx="921175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14" y="4109156"/>
            <a:ext cx="921175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17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/>
      <p:bldP spid="34" grpId="0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-27384"/>
            <a:ext cx="10515600" cy="732155"/>
          </a:xfrm>
        </p:spPr>
        <p:txBody>
          <a:bodyPr/>
          <a:lstStyle/>
          <a:p>
            <a:r>
              <a:rPr lang="en-IN" sz="3200" dirty="0"/>
              <a:t>Compute Cluster Components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2" y="1988841"/>
            <a:ext cx="2316681" cy="17578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766" y="977988"/>
            <a:ext cx="1861473" cy="43488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384" y="3429000"/>
            <a:ext cx="983573" cy="2097205"/>
          </a:xfrm>
          <a:prstGeom prst="rect">
            <a:avLst/>
          </a:prstGeom>
        </p:spPr>
      </p:pic>
      <p:sp>
        <p:nvSpPr>
          <p:cNvPr id="21" name="Cube 20"/>
          <p:cNvSpPr/>
          <p:nvPr/>
        </p:nvSpPr>
        <p:spPr>
          <a:xfrm>
            <a:off x="7270565" y="1208313"/>
            <a:ext cx="954700" cy="2067587"/>
          </a:xfrm>
          <a:prstGeom prst="cub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980" y="2371252"/>
            <a:ext cx="658632" cy="9046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16" y="1476097"/>
            <a:ext cx="658632" cy="904648"/>
          </a:xfrm>
          <a:prstGeom prst="rect">
            <a:avLst/>
          </a:prstGeom>
        </p:spPr>
      </p:pic>
      <p:sp>
        <p:nvSpPr>
          <p:cNvPr id="24" name="Cube 23"/>
          <p:cNvSpPr/>
          <p:nvPr/>
        </p:nvSpPr>
        <p:spPr>
          <a:xfrm>
            <a:off x="8507515" y="1198820"/>
            <a:ext cx="954700" cy="2067587"/>
          </a:xfrm>
          <a:prstGeom prst="cub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31" y="2361759"/>
            <a:ext cx="658632" cy="9046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267" y="1466604"/>
            <a:ext cx="658632" cy="904648"/>
          </a:xfrm>
          <a:prstGeom prst="rect">
            <a:avLst/>
          </a:prstGeom>
        </p:spPr>
      </p:pic>
      <p:sp>
        <p:nvSpPr>
          <p:cNvPr id="27" name="Cube 26"/>
          <p:cNvSpPr/>
          <p:nvPr/>
        </p:nvSpPr>
        <p:spPr>
          <a:xfrm>
            <a:off x="8472345" y="3473648"/>
            <a:ext cx="954700" cy="2067587"/>
          </a:xfrm>
          <a:prstGeom prst="cub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760" y="4604392"/>
            <a:ext cx="658632" cy="9046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096" y="3709237"/>
            <a:ext cx="658632" cy="904648"/>
          </a:xfrm>
          <a:prstGeom prst="rect">
            <a:avLst/>
          </a:prstGeom>
        </p:spPr>
      </p:pic>
      <p:sp>
        <p:nvSpPr>
          <p:cNvPr id="30" name="Cube 29"/>
          <p:cNvSpPr/>
          <p:nvPr/>
        </p:nvSpPr>
        <p:spPr>
          <a:xfrm>
            <a:off x="10251851" y="2564904"/>
            <a:ext cx="672075" cy="864096"/>
          </a:xfrm>
          <a:prstGeom prst="cub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cxnSp>
        <p:nvCxnSpPr>
          <p:cNvPr id="32" name="Straight Connector 31"/>
          <p:cNvCxnSpPr>
            <a:stCxn id="21" idx="0"/>
          </p:cNvCxnSpPr>
          <p:nvPr/>
        </p:nvCxnSpPr>
        <p:spPr>
          <a:xfrm flipV="1">
            <a:off x="7867252" y="452670"/>
            <a:ext cx="50696" cy="75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925613" y="463557"/>
            <a:ext cx="2778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30" idx="0"/>
          </p:cNvCxnSpPr>
          <p:nvPr/>
        </p:nvCxnSpPr>
        <p:spPr>
          <a:xfrm flipH="1">
            <a:off x="10671898" y="463557"/>
            <a:ext cx="32615" cy="2101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0"/>
          </p:cNvCxnSpPr>
          <p:nvPr/>
        </p:nvCxnSpPr>
        <p:spPr>
          <a:xfrm flipV="1">
            <a:off x="9104203" y="704772"/>
            <a:ext cx="15525" cy="494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127392" y="730296"/>
            <a:ext cx="1193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0" idx="0"/>
          </p:cNvCxnSpPr>
          <p:nvPr/>
        </p:nvCxnSpPr>
        <p:spPr>
          <a:xfrm>
            <a:off x="10320470" y="730296"/>
            <a:ext cx="351428" cy="1834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0" idx="0"/>
            <a:endCxn id="30" idx="2"/>
          </p:cNvCxnSpPr>
          <p:nvPr/>
        </p:nvCxnSpPr>
        <p:spPr>
          <a:xfrm flipV="1">
            <a:off x="7632171" y="3080962"/>
            <a:ext cx="2619680" cy="348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7" idx="0"/>
            <a:endCxn id="30" idx="2"/>
          </p:cNvCxnSpPr>
          <p:nvPr/>
        </p:nvCxnSpPr>
        <p:spPr>
          <a:xfrm flipV="1">
            <a:off x="9069032" y="3080962"/>
            <a:ext cx="1182819" cy="392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11424" y="5624082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/>
              <a:t>server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59224" y="5629242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Rack of servers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07323" y="5744630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Data centre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211219" y="3621022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Rack </a:t>
            </a:r>
          </a:p>
          <a:p>
            <a:r>
              <a:rPr lang="en-IN" sz="1600" dirty="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388749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34B1B-2FBA-44BA-A415-448E1BCB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364" y="2235200"/>
            <a:ext cx="10345271" cy="181684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How to Organize Cluster of Computers?</a:t>
            </a:r>
            <a:endParaRPr lang="en-IN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738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50" y="186589"/>
            <a:ext cx="9672320" cy="541215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Cluster Architecture: Rack Servers</a:t>
            </a:r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1521911" y="3134171"/>
            <a:ext cx="4145280" cy="1828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21120" y="3134170"/>
            <a:ext cx="4064000" cy="18188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63520" y="2362200"/>
            <a:ext cx="113792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/>
              </a:rPr>
              <a:t>switch</a:t>
            </a:r>
          </a:p>
        </p:txBody>
      </p:sp>
      <p:sp>
        <p:nvSpPr>
          <p:cNvPr id="7" name="Rectangle 6"/>
          <p:cNvSpPr/>
          <p:nvPr/>
        </p:nvSpPr>
        <p:spPr>
          <a:xfrm>
            <a:off x="7844279" y="2362200"/>
            <a:ext cx="105664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/>
              </a:rPr>
              <a:t>switch</a:t>
            </a: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706879" y="3429000"/>
            <a:ext cx="1153743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</a:rPr>
              <a:t>computer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4206240" y="3429000"/>
            <a:ext cx="1248259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/>
              </a:rPr>
              <a:t>computer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83680" y="3429000"/>
            <a:ext cx="118872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/>
              </a:rPr>
              <a:t>computer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18017" y="3426863"/>
            <a:ext cx="1168984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/>
              </a:rPr>
              <a:t>computer</a:t>
            </a:r>
          </a:p>
        </p:txBody>
      </p:sp>
      <p:cxnSp>
        <p:nvCxnSpPr>
          <p:cNvPr id="15" name="Straight Connector 14"/>
          <p:cNvCxnSpPr>
            <a:stCxn id="6" idx="2"/>
          </p:cNvCxnSpPr>
          <p:nvPr/>
        </p:nvCxnSpPr>
        <p:spPr>
          <a:xfrm flipH="1">
            <a:off x="2032000" y="2590803"/>
            <a:ext cx="1300480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32480" y="2590803"/>
            <a:ext cx="1544320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2"/>
          </p:cNvCxnSpPr>
          <p:nvPr/>
        </p:nvCxnSpPr>
        <p:spPr>
          <a:xfrm flipH="1">
            <a:off x="6949442" y="2590803"/>
            <a:ext cx="1423159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72601" y="2590803"/>
            <a:ext cx="1421641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76800" y="1371600"/>
            <a:ext cx="154432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/>
              </a:rPr>
              <a:t>switch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332480" y="1524000"/>
            <a:ext cx="1544320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7" idx="0"/>
          </p:cNvCxnSpPr>
          <p:nvPr/>
        </p:nvCxnSpPr>
        <p:spPr>
          <a:xfrm>
            <a:off x="6421122" y="1524000"/>
            <a:ext cx="1951479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15827" y="5106049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/>
              </a:rPr>
              <a:t>Rack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15207" y="5106049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/>
              </a:rPr>
              <a:t>Rack 2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502402" y="1371600"/>
            <a:ext cx="1423159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15204" y="1066801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/>
              </a:rPr>
              <a:t>Backbone switch</a:t>
            </a:r>
          </a:p>
          <a:p>
            <a:r>
              <a:rPr lang="en-US" sz="1400" dirty="0">
                <a:latin typeface="Arial"/>
              </a:rPr>
              <a:t>(typically 2-10 </a:t>
            </a:r>
            <a:r>
              <a:rPr lang="en-US" sz="1400" dirty="0" err="1">
                <a:latin typeface="Arial"/>
              </a:rPr>
              <a:t>gbps</a:t>
            </a:r>
            <a:r>
              <a:rPr lang="en-US" sz="1400" dirty="0">
                <a:latin typeface="Arial"/>
              </a:rPr>
              <a:t>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007217" y="2476500"/>
            <a:ext cx="4212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525000" y="2057400"/>
            <a:ext cx="168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</a:rPr>
              <a:t>1 </a:t>
            </a:r>
            <a:r>
              <a:rPr lang="en-US" sz="1400" dirty="0" err="1">
                <a:latin typeface="Arial"/>
              </a:rPr>
              <a:t>gbps</a:t>
            </a:r>
            <a:r>
              <a:rPr lang="en-US" sz="1400" dirty="0">
                <a:latin typeface="Arial"/>
              </a:rPr>
              <a:t> between any pair of nodes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52384" y="5774412"/>
            <a:ext cx="8194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</a:rPr>
              <a:t>Each rack typically contains commodity computers (nodes)</a:t>
            </a:r>
          </a:p>
        </p:txBody>
      </p:sp>
    </p:spTree>
    <p:extLst>
      <p:ext uri="{BB962C8B-B14F-4D97-AF65-F5344CB8AC3E}">
        <p14:creationId xmlns:p14="http://schemas.microsoft.com/office/powerpoint/2010/main" val="2722352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34B1B-2FBA-44BA-A415-448E1BCB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364" y="2235200"/>
            <a:ext cx="10345271" cy="181684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Key challenges in </a:t>
            </a:r>
            <a:br>
              <a:rPr lang="en-US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Cluster Computing</a:t>
            </a:r>
            <a:endParaRPr lang="en-IN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040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605" y="237566"/>
            <a:ext cx="9875520" cy="541215"/>
          </a:xfrm>
        </p:spPr>
        <p:txBody>
          <a:bodyPr/>
          <a:lstStyle/>
          <a:p>
            <a:r>
              <a:rPr lang="en-US" sz="3200" b="1" dirty="0"/>
              <a:t>Challenge #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1" y="1295400"/>
            <a:ext cx="9875520" cy="3429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Node failures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Single server lifetime: 1000 days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1000 servers in a cluster =&gt; 1 failure/day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1M servers in clusters =&gt; 1000 failures/day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732155"/>
          </a:xfrm>
        </p:spPr>
        <p:txBody>
          <a:bodyPr/>
          <a:lstStyle/>
          <a:p>
            <a:r>
              <a:rPr lang="en-US" dirty="0"/>
              <a:t>Some Difficulties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8872"/>
            <a:ext cx="10515600" cy="5128092"/>
          </a:xfrm>
        </p:spPr>
        <p:txBody>
          <a:bodyPr>
            <a:normAutofit/>
          </a:bodyPr>
          <a:lstStyle/>
          <a:p>
            <a:r>
              <a:rPr lang="en-US" dirty="0"/>
              <a:t>Concurrency is difficult to reason about</a:t>
            </a:r>
          </a:p>
          <a:p>
            <a:pPr lvl="1"/>
            <a:r>
              <a:rPr lang="en-US" dirty="0"/>
              <a:t>At the scale of datacenters and across datacenters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pPr lvl="1"/>
            <a:endParaRPr lang="en-US" dirty="0"/>
          </a:p>
          <a:p>
            <a:r>
              <a:rPr lang="en-US" dirty="0"/>
              <a:t>Debugging: Even more difficult</a:t>
            </a:r>
          </a:p>
          <a:p>
            <a:endParaRPr lang="en-US" dirty="0"/>
          </a:p>
          <a:p>
            <a:pPr eaLnBrk="1" hangingPunct="1"/>
            <a:r>
              <a:rPr lang="en-US" dirty="0"/>
              <a:t>The reality:</a:t>
            </a:r>
          </a:p>
          <a:p>
            <a:pPr lvl="1" eaLnBrk="1" hangingPunct="1"/>
            <a:r>
              <a:rPr lang="en-US" dirty="0"/>
              <a:t>Lots of one-off solutions, custom code</a:t>
            </a:r>
          </a:p>
          <a:p>
            <a:pPr lvl="1" eaLnBrk="1" hangingPunct="1"/>
            <a:r>
              <a:rPr lang="en-US" dirty="0"/>
              <a:t>Write you own dedicated library, then program with it</a:t>
            </a:r>
          </a:p>
          <a:p>
            <a:pPr lvl="1" eaLnBrk="1" hangingPunct="1"/>
            <a:r>
              <a:rPr lang="en-US" dirty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87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87" y="201707"/>
            <a:ext cx="9875520" cy="541215"/>
          </a:xfrm>
        </p:spPr>
        <p:txBody>
          <a:bodyPr/>
          <a:lstStyle/>
          <a:p>
            <a:r>
              <a:rPr lang="en-US" sz="3200" b="1" dirty="0"/>
              <a:t>Consequences of Node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0"/>
            <a:ext cx="10363200" cy="51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loss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Node failure in the middle of long and expensive computation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Need to restart the computation from scratch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5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558" y="237566"/>
            <a:ext cx="9875520" cy="541215"/>
          </a:xfrm>
        </p:spPr>
        <p:txBody>
          <a:bodyPr/>
          <a:lstStyle/>
          <a:p>
            <a:r>
              <a:rPr lang="en-US" sz="3200" b="1" dirty="0"/>
              <a:t>Challenge #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Network bottleneck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Computers in a cluster exchange data through network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Moving 10TB of data through 1 </a:t>
            </a:r>
            <a:r>
              <a:rPr lang="en-US" dirty="0" err="1"/>
              <a:t>gbps</a:t>
            </a:r>
            <a:r>
              <a:rPr lang="en-US" dirty="0"/>
              <a:t> network bandwidth takes 1 day</a:t>
            </a:r>
          </a:p>
          <a:p>
            <a:pPr lvl="1"/>
            <a:endParaRPr lang="en-US" dirty="0"/>
          </a:p>
          <a:p>
            <a:pPr marL="21964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7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6" y="202857"/>
            <a:ext cx="9875520" cy="541215"/>
          </a:xfrm>
        </p:spPr>
        <p:txBody>
          <a:bodyPr/>
          <a:lstStyle/>
          <a:p>
            <a:r>
              <a:rPr lang="en-US" sz="3200" b="1" dirty="0"/>
              <a:t>Challenge #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Distributed Programming is hard!!!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Why?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programmer has to manage too many low level things apart from writing code for the task</a:t>
            </a:r>
          </a:p>
        </p:txBody>
      </p:sp>
    </p:spTree>
    <p:extLst>
      <p:ext uri="{BB962C8B-B14F-4D97-AF65-F5344CB8AC3E}">
        <p14:creationId xmlns:p14="http://schemas.microsoft.com/office/powerpoint/2010/main" val="299519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>
          <a:xfrm>
            <a:off x="623392" y="164638"/>
            <a:ext cx="10515600" cy="56759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/>
              <a:t>Other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838200" y="1279728"/>
            <a:ext cx="10515600" cy="5029592"/>
          </a:xfrm>
        </p:spPr>
        <p:txBody>
          <a:bodyPr>
            <a:noAutofit/>
          </a:bodyPr>
          <a:lstStyle/>
          <a:p>
            <a:pPr eaLnBrk="1" hangingPunct="1"/>
            <a:r>
              <a:rPr lang="en-GB" sz="2400" dirty="0"/>
              <a:t>How do we assign work units to workers?</a:t>
            </a:r>
          </a:p>
          <a:p>
            <a:pPr eaLnBrk="1" hangingPunct="1"/>
            <a:endParaRPr lang="en-GB" sz="2400" dirty="0"/>
          </a:p>
          <a:p>
            <a:pPr eaLnBrk="1" hangingPunct="1"/>
            <a:r>
              <a:rPr lang="en-GB" sz="2400" dirty="0"/>
              <a:t>What if we have more work units than workers?</a:t>
            </a:r>
          </a:p>
          <a:p>
            <a:pPr eaLnBrk="1" hangingPunct="1"/>
            <a:endParaRPr lang="en-GB" sz="2400" dirty="0"/>
          </a:p>
          <a:p>
            <a:pPr eaLnBrk="1" hangingPunct="1"/>
            <a:r>
              <a:rPr lang="en-GB" sz="2400" dirty="0"/>
              <a:t>What if workers need to share partial results?</a:t>
            </a:r>
          </a:p>
          <a:p>
            <a:pPr eaLnBrk="1" hangingPunct="1"/>
            <a:endParaRPr lang="en-GB" sz="2400" dirty="0"/>
          </a:p>
          <a:p>
            <a:pPr eaLnBrk="1" hangingPunct="1"/>
            <a:r>
              <a:rPr lang="en-GB" sz="2400" dirty="0"/>
              <a:t>How do we aggregate partial results?</a:t>
            </a:r>
          </a:p>
          <a:p>
            <a:pPr eaLnBrk="1" hangingPunct="1"/>
            <a:endParaRPr lang="en-GB" sz="2400" dirty="0"/>
          </a:p>
          <a:p>
            <a:pPr eaLnBrk="1" hangingPunct="1"/>
            <a:r>
              <a:rPr lang="en-GB" sz="2400" dirty="0"/>
              <a:t>How do we know all the workers have finished?</a:t>
            </a:r>
          </a:p>
          <a:p>
            <a:pPr eaLnBrk="1" hangingPunct="1"/>
            <a:endParaRPr lang="en-GB" sz="2400" dirty="0"/>
          </a:p>
          <a:p>
            <a:pPr eaLnBrk="1" hangingPunct="1"/>
            <a:r>
              <a:rPr lang="en-GB" sz="2400" dirty="0"/>
              <a:t>What if workers die?</a:t>
            </a:r>
          </a:p>
        </p:txBody>
      </p:sp>
    </p:spTree>
    <p:extLst>
      <p:ext uri="{BB962C8B-B14F-4D97-AF65-F5344CB8AC3E}">
        <p14:creationId xmlns:p14="http://schemas.microsoft.com/office/powerpoint/2010/main" val="2168399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>
          <a:xfrm>
            <a:off x="642257" y="178513"/>
            <a:ext cx="10515600" cy="732155"/>
          </a:xfrm>
        </p:spPr>
        <p:txBody>
          <a:bodyPr>
            <a:normAutofit/>
          </a:bodyPr>
          <a:lstStyle/>
          <a:p>
            <a:pPr eaLnBrk="1" hangingPunct="1"/>
            <a:r>
              <a:rPr lang="en-GB" sz="4000" dirty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10208" y="1219823"/>
            <a:ext cx="10515600" cy="5003696"/>
          </a:xfrm>
        </p:spPr>
        <p:txBody>
          <a:bodyPr>
            <a:normAutofit/>
          </a:bodyPr>
          <a:lstStyle/>
          <a:p>
            <a:pPr eaLnBrk="1" hangingPunct="1"/>
            <a:r>
              <a:rPr lang="en-GB" dirty="0"/>
              <a:t>Difficult because</a:t>
            </a:r>
          </a:p>
          <a:p>
            <a:pPr lvl="1" eaLnBrk="1" hangingPunct="1"/>
            <a:r>
              <a:rPr lang="en-GB" dirty="0"/>
              <a:t>We don’t know the order in which workers run</a:t>
            </a:r>
          </a:p>
          <a:p>
            <a:pPr lvl="1" eaLnBrk="1" hangingPunct="1"/>
            <a:r>
              <a:rPr lang="en-GB" dirty="0"/>
              <a:t>We don’t know when workers interrupt each other</a:t>
            </a:r>
          </a:p>
          <a:p>
            <a:pPr lvl="1" eaLnBrk="1" hangingPunct="1"/>
            <a:r>
              <a:rPr lang="en-GB" dirty="0"/>
              <a:t>We don’t know when workers need to communicate partial results</a:t>
            </a:r>
          </a:p>
          <a:p>
            <a:pPr lvl="1" eaLnBrk="1" hangingPunct="1"/>
            <a:r>
              <a:rPr lang="en-GB" dirty="0"/>
              <a:t>We don’t know the order in which workers access shared data</a:t>
            </a:r>
          </a:p>
          <a:p>
            <a:pPr lvl="1" eaLnBrk="1" hangingPunct="1"/>
            <a:endParaRPr lang="en-GB" dirty="0"/>
          </a:p>
          <a:p>
            <a:pPr eaLnBrk="1" hangingPunct="1"/>
            <a:r>
              <a:rPr lang="en-GB" dirty="0"/>
              <a:t>Thus, we need:</a:t>
            </a:r>
          </a:p>
          <a:p>
            <a:pPr lvl="1" eaLnBrk="1" hangingPunct="1"/>
            <a:r>
              <a:rPr lang="en-GB" dirty="0"/>
              <a:t>Semaphores (lock, unlock)</a:t>
            </a:r>
          </a:p>
          <a:p>
            <a:pPr lvl="1" eaLnBrk="1" hangingPunct="1"/>
            <a:r>
              <a:rPr lang="en-GB" dirty="0"/>
              <a:t>Conditional variables (wait, notify, broadcast)</a:t>
            </a:r>
          </a:p>
        </p:txBody>
      </p:sp>
    </p:spTree>
    <p:extLst>
      <p:ext uri="{BB962C8B-B14F-4D97-AF65-F5344CB8AC3E}">
        <p14:creationId xmlns:p14="http://schemas.microsoft.com/office/powerpoint/2010/main" val="90878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1" y="76200"/>
            <a:ext cx="8031163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15240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MIT Open Courseware</a:t>
            </a:r>
          </a:p>
        </p:txBody>
      </p:sp>
    </p:spTree>
    <p:extLst>
      <p:ext uri="{BB962C8B-B14F-4D97-AF65-F5344CB8AC3E}">
        <p14:creationId xmlns:p14="http://schemas.microsoft.com/office/powerpoint/2010/main" val="170396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1" y="50760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15240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MIT Open Courseware</a:t>
            </a:r>
          </a:p>
        </p:txBody>
      </p:sp>
      <p:pic>
        <p:nvPicPr>
          <p:cNvPr id="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1" y="50760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2" y="50760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2" y="50760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2" y="502449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1" y="195540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1" y="195540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2" y="195540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2" y="195540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2" y="1950249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1" y="341868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1" y="341868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2" y="341868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2" y="341868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2" y="3413525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1" y="486648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1" y="486648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2" y="486648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2" y="486648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2" y="4861325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Multiply 27"/>
          <p:cNvSpPr/>
          <p:nvPr/>
        </p:nvSpPr>
        <p:spPr bwMode="auto">
          <a:xfrm>
            <a:off x="2743200" y="0"/>
            <a:ext cx="6629400" cy="6629400"/>
          </a:xfrm>
          <a:prstGeom prst="mathMultiply">
            <a:avLst>
              <a:gd name="adj1" fmla="val 12392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4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34B1B-2FBA-44BA-A415-448E1BCB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364" y="2235200"/>
            <a:ext cx="10345271" cy="181684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</a:rPr>
              <a:t>PRINCIPLES OF MODERN BIG DATA SYSTEMS</a:t>
            </a:r>
          </a:p>
        </p:txBody>
      </p:sp>
    </p:spTree>
    <p:extLst>
      <p:ext uri="{BB962C8B-B14F-4D97-AF65-F5344CB8AC3E}">
        <p14:creationId xmlns:p14="http://schemas.microsoft.com/office/powerpoint/2010/main" val="151947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8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524001" y="6611939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Google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44083" y="461955"/>
            <a:ext cx="975826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Gill Sans"/>
              </a:rPr>
              <a:t>The Datacenter is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14325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datacenter </a:t>
            </a:r>
            <a:r>
              <a:rPr lang="en-US" i="1" dirty="0"/>
              <a:t>is</a:t>
            </a:r>
            <a:r>
              <a:rPr lang="en-US" dirty="0"/>
              <a:t> the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all about the right level of abstraction</a:t>
            </a:r>
          </a:p>
          <a:p>
            <a:pPr lvl="1"/>
            <a:r>
              <a:rPr lang="en-US" dirty="0"/>
              <a:t>Needs new “instruction set” for datacenter computers</a:t>
            </a:r>
          </a:p>
          <a:p>
            <a:pPr lvl="1"/>
            <a:endParaRPr lang="en-US" dirty="0"/>
          </a:p>
          <a:p>
            <a:r>
              <a:rPr lang="en-US" dirty="0"/>
              <a:t>Hide system-level details from the developers</a:t>
            </a:r>
          </a:p>
          <a:p>
            <a:pPr lvl="1"/>
            <a:r>
              <a:rPr lang="en-US" dirty="0"/>
              <a:t>No more race conditions, etc.</a:t>
            </a:r>
          </a:p>
          <a:p>
            <a:pPr lvl="1"/>
            <a:r>
              <a:rPr lang="en-US" dirty="0"/>
              <a:t>No need to explicitly worry about reliability, fault tolerance, etc.</a:t>
            </a:r>
          </a:p>
          <a:p>
            <a:pPr lvl="1"/>
            <a:endParaRPr lang="en-US" dirty="0"/>
          </a:p>
          <a:p>
            <a:r>
              <a:rPr lang="en-US" dirty="0"/>
              <a:t>Separating the </a:t>
            </a:r>
            <a:r>
              <a:rPr lang="en-US" i="1" dirty="0"/>
              <a:t>what</a:t>
            </a:r>
            <a:r>
              <a:rPr lang="en-US" dirty="0"/>
              <a:t> from the </a:t>
            </a:r>
            <a:r>
              <a:rPr lang="en-US" i="1" dirty="0"/>
              <a:t>how</a:t>
            </a:r>
            <a:endParaRPr lang="en-US" dirty="0"/>
          </a:p>
          <a:p>
            <a:pPr lvl="1"/>
            <a:r>
              <a:rPr lang="en-US" dirty="0"/>
              <a:t>Developer specifies the computation that needs to be performed</a:t>
            </a:r>
          </a:p>
          <a:p>
            <a:pPr lvl="1"/>
            <a:r>
              <a:rPr lang="en-US" dirty="0"/>
              <a:t>Execution framework (“runtime”) handles actual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7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692" y="241077"/>
            <a:ext cx="10515600" cy="732155"/>
          </a:xfrm>
        </p:spPr>
        <p:txBody>
          <a:bodyPr/>
          <a:lstStyle/>
          <a:p>
            <a:r>
              <a:rPr lang="en-IN" dirty="0"/>
              <a:t>Bring computation to the data</a:t>
            </a:r>
          </a:p>
        </p:txBody>
      </p:sp>
      <p:sp>
        <p:nvSpPr>
          <p:cNvPr id="4" name="Cube 3"/>
          <p:cNvSpPr/>
          <p:nvPr/>
        </p:nvSpPr>
        <p:spPr>
          <a:xfrm>
            <a:off x="3210723" y="1724811"/>
            <a:ext cx="773043" cy="672075"/>
          </a:xfrm>
          <a:prstGeom prst="cube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5" name="Cube 4"/>
          <p:cNvSpPr/>
          <p:nvPr/>
        </p:nvSpPr>
        <p:spPr>
          <a:xfrm>
            <a:off x="3350885" y="2942907"/>
            <a:ext cx="773043" cy="672075"/>
          </a:xfrm>
          <a:prstGeom prst="cube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6" name="Cube 5"/>
          <p:cNvSpPr/>
          <p:nvPr/>
        </p:nvSpPr>
        <p:spPr>
          <a:xfrm>
            <a:off x="3210723" y="4125077"/>
            <a:ext cx="773043" cy="672075"/>
          </a:xfrm>
          <a:prstGeom prst="cube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7" name="Cube 6"/>
          <p:cNvSpPr/>
          <p:nvPr/>
        </p:nvSpPr>
        <p:spPr>
          <a:xfrm>
            <a:off x="575530" y="2582609"/>
            <a:ext cx="2315877" cy="1542468"/>
          </a:xfrm>
          <a:prstGeom prst="cube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Centralized processor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5468" y="5445225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Traditional approach</a:t>
            </a:r>
          </a:p>
        </p:txBody>
      </p:sp>
      <p:sp>
        <p:nvSpPr>
          <p:cNvPr id="26" name="Cube 25"/>
          <p:cNvSpPr/>
          <p:nvPr/>
        </p:nvSpPr>
        <p:spPr>
          <a:xfrm>
            <a:off x="8112224" y="1604797"/>
            <a:ext cx="1056117" cy="864096"/>
          </a:xfrm>
          <a:prstGeom prst="cube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data</a:t>
            </a:r>
          </a:p>
        </p:txBody>
      </p:sp>
      <p:sp>
        <p:nvSpPr>
          <p:cNvPr id="27" name="Cube 26"/>
          <p:cNvSpPr/>
          <p:nvPr/>
        </p:nvSpPr>
        <p:spPr>
          <a:xfrm>
            <a:off x="10321421" y="1562133"/>
            <a:ext cx="1056117" cy="864096"/>
          </a:xfrm>
          <a:prstGeom prst="cube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data</a:t>
            </a:r>
          </a:p>
        </p:txBody>
      </p:sp>
      <p:sp>
        <p:nvSpPr>
          <p:cNvPr id="28" name="Cube 27"/>
          <p:cNvSpPr/>
          <p:nvPr/>
        </p:nvSpPr>
        <p:spPr>
          <a:xfrm>
            <a:off x="8112224" y="3681028"/>
            <a:ext cx="1088279" cy="864096"/>
          </a:xfrm>
          <a:prstGeom prst="cube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data</a:t>
            </a:r>
          </a:p>
        </p:txBody>
      </p:sp>
      <p:sp>
        <p:nvSpPr>
          <p:cNvPr id="29" name="Cube 28"/>
          <p:cNvSpPr/>
          <p:nvPr/>
        </p:nvSpPr>
        <p:spPr>
          <a:xfrm>
            <a:off x="10128449" y="3655087"/>
            <a:ext cx="1057068" cy="864096"/>
          </a:xfrm>
          <a:prstGeom prst="cube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data</a:t>
            </a:r>
          </a:p>
        </p:txBody>
      </p:sp>
      <p:sp>
        <p:nvSpPr>
          <p:cNvPr id="30" name="Cube 29"/>
          <p:cNvSpPr/>
          <p:nvPr/>
        </p:nvSpPr>
        <p:spPr>
          <a:xfrm>
            <a:off x="6129492" y="2556667"/>
            <a:ext cx="1152128" cy="1098420"/>
          </a:xfrm>
          <a:prstGeom prst="cub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code</a:t>
            </a:r>
          </a:p>
        </p:txBody>
      </p:sp>
      <p:sp>
        <p:nvSpPr>
          <p:cNvPr id="31" name="Right Arrow 30"/>
          <p:cNvSpPr/>
          <p:nvPr/>
        </p:nvSpPr>
        <p:spPr>
          <a:xfrm rot="19552563">
            <a:off x="7211673" y="2071059"/>
            <a:ext cx="1022625" cy="526179"/>
          </a:xfrm>
          <a:prstGeom prst="right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7030A0"/>
                </a:solidFill>
              </a:rPr>
              <a:t>code</a:t>
            </a:r>
          </a:p>
        </p:txBody>
      </p:sp>
      <p:sp>
        <p:nvSpPr>
          <p:cNvPr id="32" name="Right Arrow 31"/>
          <p:cNvSpPr/>
          <p:nvPr/>
        </p:nvSpPr>
        <p:spPr>
          <a:xfrm rot="2159573">
            <a:off x="7230921" y="3376392"/>
            <a:ext cx="986207" cy="494053"/>
          </a:xfrm>
          <a:prstGeom prst="right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7030A0"/>
                </a:solidFill>
              </a:rPr>
              <a:t>code</a:t>
            </a:r>
          </a:p>
        </p:txBody>
      </p:sp>
      <p:sp>
        <p:nvSpPr>
          <p:cNvPr id="33" name="Right Arrow 32"/>
          <p:cNvSpPr/>
          <p:nvPr/>
        </p:nvSpPr>
        <p:spPr>
          <a:xfrm rot="20827499">
            <a:off x="7188722" y="2395801"/>
            <a:ext cx="3200749" cy="408968"/>
          </a:xfrm>
          <a:prstGeom prst="right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7030A0"/>
                </a:solidFill>
              </a:rPr>
              <a:t>code</a:t>
            </a:r>
          </a:p>
        </p:txBody>
      </p:sp>
      <p:sp>
        <p:nvSpPr>
          <p:cNvPr id="34" name="Right Arrow 33"/>
          <p:cNvSpPr/>
          <p:nvPr/>
        </p:nvSpPr>
        <p:spPr>
          <a:xfrm rot="391778">
            <a:off x="7272956" y="3178571"/>
            <a:ext cx="3274920" cy="408968"/>
          </a:xfrm>
          <a:prstGeom prst="right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7030A0"/>
                </a:solidFill>
              </a:rPr>
              <a:t>code</a:t>
            </a:r>
          </a:p>
        </p:txBody>
      </p:sp>
      <p:cxnSp>
        <p:nvCxnSpPr>
          <p:cNvPr id="38" name="Straight Arrow Connector 37"/>
          <p:cNvCxnSpPr>
            <a:cxnSpLocks/>
            <a:stCxn id="4" idx="2"/>
            <a:endCxn id="7" idx="0"/>
          </p:cNvCxnSpPr>
          <p:nvPr/>
        </p:nvCxnSpPr>
        <p:spPr>
          <a:xfrm flipH="1">
            <a:off x="1926277" y="2144858"/>
            <a:ext cx="1284446" cy="437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</p:cNvCxnSpPr>
          <p:nvPr/>
        </p:nvCxnSpPr>
        <p:spPr>
          <a:xfrm flipH="1">
            <a:off x="2873752" y="3362953"/>
            <a:ext cx="477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6" idx="2"/>
          </p:cNvCxnSpPr>
          <p:nvPr/>
        </p:nvCxnSpPr>
        <p:spPr>
          <a:xfrm flipH="1" flipV="1">
            <a:off x="2676477" y="3902756"/>
            <a:ext cx="534247" cy="642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089731">
            <a:off x="2220430" y="1931973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data</a:t>
            </a:r>
          </a:p>
        </p:txBody>
      </p:sp>
      <p:sp>
        <p:nvSpPr>
          <p:cNvPr id="44" name="TextBox 43"/>
          <p:cNvSpPr txBox="1"/>
          <p:nvPr/>
        </p:nvSpPr>
        <p:spPr>
          <a:xfrm rot="3051670">
            <a:off x="2389764" y="4065764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data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14268" y="2984510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data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72164" y="5348881"/>
            <a:ext cx="4915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Modern approach: Hadoop, spark</a:t>
            </a:r>
          </a:p>
        </p:txBody>
      </p:sp>
    </p:spTree>
    <p:extLst>
      <p:ext uri="{BB962C8B-B14F-4D97-AF65-F5344CB8AC3E}">
        <p14:creationId xmlns:p14="http://schemas.microsoft.com/office/powerpoint/2010/main" val="1266561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</TotalTime>
  <Words>712</Words>
  <Application>Microsoft Office PowerPoint</Application>
  <PresentationFormat>Widescreen</PresentationFormat>
  <Paragraphs>200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Century Schoolbook</vt:lpstr>
      <vt:lpstr>Gill Sans</vt:lpstr>
      <vt:lpstr>Office Theme</vt:lpstr>
      <vt:lpstr>Big Data Processing</vt:lpstr>
      <vt:lpstr>Recap: Old Tools for Big Data Processing</vt:lpstr>
      <vt:lpstr>Some Difficulties</vt:lpstr>
      <vt:lpstr>PowerPoint Presentation</vt:lpstr>
      <vt:lpstr>PowerPoint Presentation</vt:lpstr>
      <vt:lpstr>PRINCIPLES OF MODERN BIG DATA SYSTEMS</vt:lpstr>
      <vt:lpstr>PowerPoint Presentation</vt:lpstr>
      <vt:lpstr>The datacenter is the computer</vt:lpstr>
      <vt:lpstr>Bring computation to the data</vt:lpstr>
      <vt:lpstr>Key Idea for Big Data Processing Divide and Conquer</vt:lpstr>
      <vt:lpstr>Divide and Conquer</vt:lpstr>
      <vt:lpstr>BUILDING BLOCKS</vt:lpstr>
      <vt:lpstr>Building Blocks</vt:lpstr>
      <vt:lpstr>PowerPoint Presentation</vt:lpstr>
      <vt:lpstr>PowerPoint Presentation</vt:lpstr>
      <vt:lpstr>PowerPoint Presentation</vt:lpstr>
      <vt:lpstr>STORAGE HIERARCHY</vt:lpstr>
      <vt:lpstr>Storage Hierarchy</vt:lpstr>
      <vt:lpstr>Storage Hierarchy</vt:lpstr>
      <vt:lpstr>Storage Hierarchy</vt:lpstr>
      <vt:lpstr>Anatomy of a Datacenter</vt:lpstr>
      <vt:lpstr>Why Cluster Computing for Big Data?</vt:lpstr>
      <vt:lpstr>A Simple Problem: Word counting</vt:lpstr>
      <vt:lpstr>Standard Solution</vt:lpstr>
      <vt:lpstr>Compute Cluster Components</vt:lpstr>
      <vt:lpstr>How to Organize Cluster of Computers?</vt:lpstr>
      <vt:lpstr>Cluster Architecture: Rack Servers</vt:lpstr>
      <vt:lpstr>Key challenges in  Cluster Computing</vt:lpstr>
      <vt:lpstr>Challenge # 1</vt:lpstr>
      <vt:lpstr>Consequences of Node Failure</vt:lpstr>
      <vt:lpstr>Challenge # 2</vt:lpstr>
      <vt:lpstr>Challenge # 3</vt:lpstr>
      <vt:lpstr>Other Challenges</vt:lpstr>
      <vt:lpstr>Managing Multiple Workers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Processing</dc:title>
  <dc:creator>jiaul paik</dc:creator>
  <cp:lastModifiedBy>User</cp:lastModifiedBy>
  <cp:revision>486</cp:revision>
  <dcterms:created xsi:type="dcterms:W3CDTF">2020-05-13T23:12:08Z</dcterms:created>
  <dcterms:modified xsi:type="dcterms:W3CDTF">2024-01-15T06:19:36Z</dcterms:modified>
</cp:coreProperties>
</file>